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diagrams/data1.xml" ContentType="application/vnd.openxmlformats-officedocument.drawingml.diagramData+xml"/>
  <Override PartName="/ppt/presentation.xml" ContentType="application/vnd.openxmlformats-officedocument.presentationml.presentation.main+xml"/>
  <Override PartName="/ppt/diagrams/data2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84" r:id="rId18"/>
    <p:sldId id="2577" r:id="rId19"/>
    <p:sldId id="2578" r:id="rId20"/>
    <p:sldId id="2579" r:id="rId21"/>
    <p:sldId id="2580" r:id="rId22"/>
    <p:sldId id="2581" r:id="rId23"/>
    <p:sldId id="2582" r:id="rId24"/>
    <p:sldId id="2583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ning no MySQL: Otimizando Desempenho e Eficiência de Bancos de Dados" id="{843E1307-A8CB-49BF-A7DD-E20B31E20EB5}">
          <p14:sldIdLst>
            <p14:sldId id="2561"/>
            <p14:sldId id="2562"/>
          </p14:sldIdLst>
        </p14:section>
        <p14:section name="Conceitos Fundamentais de Tuning em MySQL" id="{F0D54C44-0391-40C4-88FD-F74646273EED}">
          <p14:sldIdLst>
            <p14:sldId id="2563"/>
            <p14:sldId id="2564"/>
            <p14:sldId id="2565"/>
            <p14:sldId id="2566"/>
          </p14:sldIdLst>
        </p14:section>
        <p14:section name="Configurações Essenciais do MySQL para Otimização" id="{E8E1BE3A-C38C-4E86-AEB7-29C8C88F9F74}">
          <p14:sldIdLst>
            <p14:sldId id="2567"/>
            <p14:sldId id="2568"/>
            <p14:sldId id="2569"/>
            <p14:sldId id="2570"/>
          </p14:sldIdLst>
        </p14:section>
        <p14:section name="Otimização de Consultas e Índices" id="{AEA1614A-6676-4E1E-B9D9-E2145F1351D9}">
          <p14:sldIdLst>
            <p14:sldId id="2571"/>
            <p14:sldId id="2572"/>
            <p14:sldId id="2573"/>
            <p14:sldId id="2574"/>
          </p14:sldIdLst>
        </p14:section>
        <p14:section name="Monitoramento e Ferramentas para Tuning" id="{DBBBE89E-59C0-4575-A1A6-27BA89C43D37}">
          <p14:sldIdLst>
            <p14:sldId id="2575"/>
            <p14:sldId id="2576"/>
            <p14:sldId id="2584"/>
            <p14:sldId id="2577"/>
            <p14:sldId id="2578"/>
          </p14:sldIdLst>
        </p14:section>
        <p14:section name="Casos Comuns e Soluções Práticas em Tuning MySQL" id="{689E8506-D739-451B-8B67-74F97D64764E}">
          <p14:sldIdLst>
            <p14:sldId id="2579"/>
            <p14:sldId id="2580"/>
            <p14:sldId id="2581"/>
            <p14:sldId id="2582"/>
          </p14:sldIdLst>
        </p14:section>
        <p14:section name="Conclusão" id="{193B3075-85AA-431D-9230-40EE12C668C4}">
          <p14:sldIdLst>
            <p14:sldId id="25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DE243-55B5-4888-930A-AFC1DD33BEA8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AD330591-C31D-45FA-882A-EB8BC0BE499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Importância dos Logs do MySQL</a:t>
          </a:r>
        </a:p>
      </dgm:t>
    </dgm:pt>
    <dgm:pt modelId="{52597925-8487-43E3-979B-9A2EC4F58194}" type="parTrans" cxnId="{6C0F2492-3F58-4196-82B6-1E924B90A8FD}">
      <dgm:prSet/>
      <dgm:spPr/>
      <dgm:t>
        <a:bodyPr/>
        <a:lstStyle/>
        <a:p>
          <a:endParaRPr lang="pt-BR"/>
        </a:p>
      </dgm:t>
    </dgm:pt>
    <dgm:pt modelId="{59D0D20A-E005-464B-8541-4D0A55CEC88C}" type="sibTrans" cxnId="{6C0F2492-3F58-4196-82B6-1E924B90A8F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910E9646-DECC-4D51-875A-E9032A1321A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Logs do MySQL registram eventos críticos para monitorar a saúde do banco de dados e identificar falhas.</a:t>
          </a:r>
        </a:p>
      </dgm:t>
    </dgm:pt>
    <dgm:pt modelId="{5C2253B3-87DA-498B-B67D-3C137BE4FAED}" type="parTrans" cxnId="{1E10B9C0-B699-4AA3-BE90-27E27A37ECB3}">
      <dgm:prSet/>
      <dgm:spPr/>
      <dgm:t>
        <a:bodyPr/>
        <a:lstStyle/>
        <a:p>
          <a:endParaRPr lang="pt-BR"/>
        </a:p>
      </dgm:t>
    </dgm:pt>
    <dgm:pt modelId="{9B6DE624-BBCF-457B-846F-423FBBB86F63}" type="sibTrans" cxnId="{1E10B9C0-B699-4AA3-BE90-27E27A37ECB3}">
      <dgm:prSet/>
      <dgm:spPr/>
      <dgm:t>
        <a:bodyPr/>
        <a:lstStyle/>
        <a:p>
          <a:endParaRPr lang="pt-BR"/>
        </a:p>
      </dgm:t>
    </dgm:pt>
    <dgm:pt modelId="{B2295653-57E9-47D0-95C0-01E6B3646D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Métricas de Tempo de Resposta</a:t>
          </a:r>
        </a:p>
      </dgm:t>
    </dgm:pt>
    <dgm:pt modelId="{7AD07728-81C8-4364-8787-12929BF6829F}" type="parTrans" cxnId="{76B49942-3593-4306-8DBD-6A23963B23EC}">
      <dgm:prSet/>
      <dgm:spPr/>
      <dgm:t>
        <a:bodyPr/>
        <a:lstStyle/>
        <a:p>
          <a:endParaRPr lang="pt-BR"/>
        </a:p>
      </dgm:t>
    </dgm:pt>
    <dgm:pt modelId="{9821EE69-FCA5-4ADF-858C-E66A8E8DFA3D}" type="sibTrans" cxnId="{76B49942-3593-4306-8DBD-6A23963B23E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C7470F01-C04C-4E38-A3A2-5A97BB32E68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Monitorar o tempo de resposta é crucial para garantir a eficiência e rapidez das operações no banco de dados.</a:t>
          </a:r>
        </a:p>
      </dgm:t>
    </dgm:pt>
    <dgm:pt modelId="{7C9CA1EA-12CC-4365-AE8C-3CEA3F9084DB}" type="parTrans" cxnId="{7964D1C1-02C1-4FBC-8DB5-2645E6E75C27}">
      <dgm:prSet/>
      <dgm:spPr/>
      <dgm:t>
        <a:bodyPr/>
        <a:lstStyle/>
        <a:p>
          <a:endParaRPr lang="pt-BR"/>
        </a:p>
      </dgm:t>
    </dgm:pt>
    <dgm:pt modelId="{AAE86F2B-6D39-4213-80EE-84ECA139F4BB}" type="sibTrans" cxnId="{7964D1C1-02C1-4FBC-8DB5-2645E6E75C27}">
      <dgm:prSet/>
      <dgm:spPr/>
      <dgm:t>
        <a:bodyPr/>
        <a:lstStyle/>
        <a:p>
          <a:endParaRPr lang="pt-BR"/>
        </a:p>
      </dgm:t>
    </dgm:pt>
    <dgm:pt modelId="{FCE1F208-651D-4C3A-B794-0D3E3CD0D8D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Uso de CPU no Banco de Dados</a:t>
          </a:r>
        </a:p>
      </dgm:t>
    </dgm:pt>
    <dgm:pt modelId="{A83925C9-ED30-4B3D-A1A0-770224CBE12F}" type="parTrans" cxnId="{FA46D6CF-2BAF-4F27-AE8F-B9A04BB839A5}">
      <dgm:prSet/>
      <dgm:spPr/>
      <dgm:t>
        <a:bodyPr/>
        <a:lstStyle/>
        <a:p>
          <a:endParaRPr lang="pt-BR"/>
        </a:p>
      </dgm:t>
    </dgm:pt>
    <dgm:pt modelId="{E06191F2-DE26-4A21-A76F-1EE9C9027722}" type="sibTrans" cxnId="{FA46D6CF-2BAF-4F27-AE8F-B9A04BB839A5}">
      <dgm:prSet/>
      <dgm:spPr/>
      <dgm:t>
        <a:bodyPr/>
        <a:lstStyle/>
        <a:p>
          <a:endParaRPr lang="pt-BR"/>
        </a:p>
      </dgm:t>
    </dgm:pt>
    <dgm:pt modelId="{4509647E-0B1F-4BED-8E75-76561B2F554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Analisar o uso de CPU ajuda a identificar gargalos e otimizar o desempenho do banco de dados.</a:t>
          </a:r>
        </a:p>
      </dgm:t>
    </dgm:pt>
    <dgm:pt modelId="{742CE3D5-E4DE-42DE-95B1-7F13F9EBD238}" type="parTrans" cxnId="{31FEEF5B-9D55-4E8D-8284-28DA59F89961}">
      <dgm:prSet/>
      <dgm:spPr/>
      <dgm:t>
        <a:bodyPr/>
        <a:lstStyle/>
        <a:p>
          <a:endParaRPr lang="pt-BR"/>
        </a:p>
      </dgm:t>
    </dgm:pt>
    <dgm:pt modelId="{E5E33F83-E3A7-4091-8DE4-A9FD7C2E0462}" type="sibTrans" cxnId="{31FEEF5B-9D55-4E8D-8284-28DA59F89961}">
      <dgm:prSet/>
      <dgm:spPr/>
      <dgm:t>
        <a:bodyPr/>
        <a:lstStyle/>
        <a:p>
          <a:endParaRPr lang="pt-BR"/>
        </a:p>
      </dgm:t>
    </dgm:pt>
    <dgm:pt modelId="{1025AF1C-0B75-4F8B-BE32-67614F26948E}" type="pres">
      <dgm:prSet presAssocID="{D26DE243-55B5-4888-930A-AFC1DD33BEA8}" presName="Root" presStyleCnt="0">
        <dgm:presLayoutVars>
          <dgm:dir/>
          <dgm:resizeHandles val="exact"/>
        </dgm:presLayoutVars>
      </dgm:prSet>
      <dgm:spPr/>
    </dgm:pt>
    <dgm:pt modelId="{6D514839-BE8A-4487-9A27-9B17E861D63B}" type="pres">
      <dgm:prSet presAssocID="{AD330591-C31D-45FA-882A-EB8BC0BE4990}" presName="Composite" presStyleCnt="0"/>
      <dgm:spPr/>
    </dgm:pt>
    <dgm:pt modelId="{BFD7B763-B7C9-4A22-AD7A-01EE86D68607}" type="pres">
      <dgm:prSet presAssocID="{AD330591-C31D-45FA-882A-EB8BC0BE4990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2" r="27215" b="-5"/>
          <a:stretch/>
        </a:blipFill>
      </dgm:spPr>
      <dgm:extLst>
        <a:ext uri="{E40237B7-FDA0-4F09-8148-C483321AD2D9}">
          <dgm14:cNvPr xmlns:dgm14="http://schemas.microsoft.com/office/drawing/2010/diagram" id="0" name="" descr="Sala com linhas de hardware de servidor no data center"/>
        </a:ext>
      </dgm:extLst>
    </dgm:pt>
    <dgm:pt modelId="{EAC1A5A1-89D9-4957-A9ED-E0CB07524243}" type="pres">
      <dgm:prSet presAssocID="{AD330591-C31D-45FA-882A-EB8BC0BE4990}" presName="Subtitle" presStyleLbl="revTx" presStyleIdx="0" presStyleCnt="6">
        <dgm:presLayoutVars>
          <dgm:chMax val="0"/>
          <dgm:bulletEnabled/>
        </dgm:presLayoutVars>
      </dgm:prSet>
      <dgm:spPr/>
    </dgm:pt>
    <dgm:pt modelId="{40E23166-A1E2-4FB1-AB53-47F5C00FA0FB}" type="pres">
      <dgm:prSet presAssocID="{AD330591-C31D-45FA-882A-EB8BC0BE4990}" presName="Description" presStyleLbl="revTx" presStyleIdx="1" presStyleCnt="6">
        <dgm:presLayoutVars>
          <dgm:bulletEnabled/>
        </dgm:presLayoutVars>
      </dgm:prSet>
      <dgm:spPr/>
    </dgm:pt>
    <dgm:pt modelId="{C43E9A3D-56F4-4A36-94F3-5AFB7041C09B}" type="pres">
      <dgm:prSet presAssocID="{59D0D20A-E005-464B-8541-4D0A55CEC88C}" presName="sibTrans" presStyleLbl="sibTrans2D1" presStyleIdx="0" presStyleCnt="0"/>
      <dgm:spPr/>
    </dgm:pt>
    <dgm:pt modelId="{DABA87A6-88C9-4C9D-B7F7-81CF513FC363}" type="pres">
      <dgm:prSet presAssocID="{B2295653-57E9-47D0-95C0-01E6B3646D27}" presName="Composite" presStyleCnt="0"/>
      <dgm:spPr/>
    </dgm:pt>
    <dgm:pt modelId="{2FDF91F4-3ABA-4FEE-B37B-5B43E4B79BDE}" type="pres">
      <dgm:prSet presAssocID="{B2295653-57E9-47D0-95C0-01E6B3646D27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a:blipFill>
      </dgm:spPr>
      <dgm:extLst>
        <a:ext uri="{E40237B7-FDA0-4F09-8148-C483321AD2D9}">
          <dgm14:cNvPr xmlns:dgm14="http://schemas.microsoft.com/office/drawing/2010/diagram" id="0" name="" descr="Relatório de pontuação de crédito"/>
        </a:ext>
      </dgm:extLst>
    </dgm:pt>
    <dgm:pt modelId="{A7C5F461-A7FE-4A45-A9F2-898F753780E7}" type="pres">
      <dgm:prSet presAssocID="{B2295653-57E9-47D0-95C0-01E6B3646D27}" presName="Subtitle" presStyleLbl="revTx" presStyleIdx="2" presStyleCnt="6">
        <dgm:presLayoutVars>
          <dgm:chMax val="0"/>
          <dgm:bulletEnabled/>
        </dgm:presLayoutVars>
      </dgm:prSet>
      <dgm:spPr/>
    </dgm:pt>
    <dgm:pt modelId="{4538D72F-1674-4ECC-9C96-46D3066CF913}" type="pres">
      <dgm:prSet presAssocID="{B2295653-57E9-47D0-95C0-01E6B3646D27}" presName="Description" presStyleLbl="revTx" presStyleIdx="3" presStyleCnt="6">
        <dgm:presLayoutVars>
          <dgm:bulletEnabled/>
        </dgm:presLayoutVars>
      </dgm:prSet>
      <dgm:spPr/>
    </dgm:pt>
    <dgm:pt modelId="{7C47DB88-0F46-4D59-9C2C-FBBFE736EDC7}" type="pres">
      <dgm:prSet presAssocID="{9821EE69-FCA5-4ADF-858C-E66A8E8DFA3D}" presName="sibTrans" presStyleLbl="sibTrans2D1" presStyleIdx="0" presStyleCnt="0"/>
      <dgm:spPr/>
    </dgm:pt>
    <dgm:pt modelId="{77932087-B0AF-46B9-9CF2-EBF0E4B87672}" type="pres">
      <dgm:prSet presAssocID="{FCE1F208-651D-4C3A-B794-0D3E3CD0D8DD}" presName="Composite" presStyleCnt="0"/>
      <dgm:spPr/>
    </dgm:pt>
    <dgm:pt modelId="{F2FD8BDE-FD9C-4880-A9D2-79DE632D5144}" type="pres">
      <dgm:prSet presAssocID="{FCE1F208-651D-4C3A-B794-0D3E3CD0D8DD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0" r="3" b="4"/>
          <a:stretch/>
        </a:blipFill>
      </dgm:spPr>
      <dgm:extLst>
        <a:ext uri="{E40237B7-FDA0-4F09-8148-C483321AD2D9}">
          <dgm14:cNvPr xmlns:dgm14="http://schemas.microsoft.com/office/drawing/2010/diagram" id="0" name="" descr="exibir informações de estoque na tela de LED"/>
        </a:ext>
      </dgm:extLst>
    </dgm:pt>
    <dgm:pt modelId="{64A24BC5-E6A8-4F22-A052-9B0F22E226C4}" type="pres">
      <dgm:prSet presAssocID="{FCE1F208-651D-4C3A-B794-0D3E3CD0D8DD}" presName="Subtitle" presStyleLbl="revTx" presStyleIdx="4" presStyleCnt="6">
        <dgm:presLayoutVars>
          <dgm:chMax val="0"/>
          <dgm:bulletEnabled/>
        </dgm:presLayoutVars>
      </dgm:prSet>
      <dgm:spPr/>
    </dgm:pt>
    <dgm:pt modelId="{9EB97F0C-0960-4930-86E1-BF3D8468337F}" type="pres">
      <dgm:prSet presAssocID="{FCE1F208-651D-4C3A-B794-0D3E3CD0D8DD}" presName="Description" presStyleLbl="revTx" presStyleIdx="5" presStyleCnt="6">
        <dgm:presLayoutVars>
          <dgm:bulletEnabled/>
        </dgm:presLayoutVars>
      </dgm:prSet>
      <dgm:spPr/>
    </dgm:pt>
  </dgm:ptLst>
  <dgm:cxnLst>
    <dgm:cxn modelId="{E280C725-5BD5-481E-88B7-F3394994EF44}" type="presOf" srcId="{FCE1F208-651D-4C3A-B794-0D3E3CD0D8DD}" destId="{64A24BC5-E6A8-4F22-A052-9B0F22E226C4}" srcOrd="0" destOrd="0" presId="urn:microsoft.com/office/officeart/2024/3/layout/verticalVisualTextBlock1"/>
    <dgm:cxn modelId="{A5A5B226-1810-4635-AECC-F67859773EDE}" type="presOf" srcId="{59D0D20A-E005-464B-8541-4D0A55CEC88C}" destId="{C43E9A3D-56F4-4A36-94F3-5AFB7041C09B}" srcOrd="0" destOrd="0" presId="urn:microsoft.com/office/officeart/2024/3/layout/verticalVisualTextBlock1"/>
    <dgm:cxn modelId="{31FEEF5B-9D55-4E8D-8284-28DA59F89961}" srcId="{FCE1F208-651D-4C3A-B794-0D3E3CD0D8DD}" destId="{4509647E-0B1F-4BED-8E75-76561B2F554D}" srcOrd="0" destOrd="0" parTransId="{742CE3D5-E4DE-42DE-95B1-7F13F9EBD238}" sibTransId="{E5E33F83-E3A7-4091-8DE4-A9FD7C2E0462}"/>
    <dgm:cxn modelId="{26E6635C-C89C-4D2C-858D-5FDFFC239E9C}" type="presOf" srcId="{C7470F01-C04C-4E38-A3A2-5A97BB32E688}" destId="{4538D72F-1674-4ECC-9C96-46D3066CF913}" srcOrd="0" destOrd="0" presId="urn:microsoft.com/office/officeart/2024/3/layout/verticalVisualTextBlock1"/>
    <dgm:cxn modelId="{61FC2762-229B-468A-AEB5-0DAD9FC67F16}" type="presOf" srcId="{AD330591-C31D-45FA-882A-EB8BC0BE4990}" destId="{EAC1A5A1-89D9-4957-A9ED-E0CB07524243}" srcOrd="0" destOrd="0" presId="urn:microsoft.com/office/officeart/2024/3/layout/verticalVisualTextBlock1"/>
    <dgm:cxn modelId="{76B49942-3593-4306-8DBD-6A23963B23EC}" srcId="{D26DE243-55B5-4888-930A-AFC1DD33BEA8}" destId="{B2295653-57E9-47D0-95C0-01E6B3646D27}" srcOrd="1" destOrd="0" parTransId="{7AD07728-81C8-4364-8787-12929BF6829F}" sibTransId="{9821EE69-FCA5-4ADF-858C-E66A8E8DFA3D}"/>
    <dgm:cxn modelId="{1F000853-8293-400F-B66A-E782CD37AD01}" type="presOf" srcId="{B2295653-57E9-47D0-95C0-01E6B3646D27}" destId="{A7C5F461-A7FE-4A45-A9F2-898F753780E7}" srcOrd="0" destOrd="0" presId="urn:microsoft.com/office/officeart/2024/3/layout/verticalVisualTextBlock1"/>
    <dgm:cxn modelId="{2B9FCA82-5823-4ED7-9006-1FD440B04B52}" type="presOf" srcId="{4509647E-0B1F-4BED-8E75-76561B2F554D}" destId="{9EB97F0C-0960-4930-86E1-BF3D8468337F}" srcOrd="0" destOrd="0" presId="urn:microsoft.com/office/officeart/2024/3/layout/verticalVisualTextBlock1"/>
    <dgm:cxn modelId="{E759ED84-2BBB-42A9-8848-70CF5BDB032C}" type="presOf" srcId="{D26DE243-55B5-4888-930A-AFC1DD33BEA8}" destId="{1025AF1C-0B75-4F8B-BE32-67614F26948E}" srcOrd="0" destOrd="0" presId="urn:microsoft.com/office/officeart/2024/3/layout/verticalVisualTextBlock1"/>
    <dgm:cxn modelId="{6C0F2492-3F58-4196-82B6-1E924B90A8FD}" srcId="{D26DE243-55B5-4888-930A-AFC1DD33BEA8}" destId="{AD330591-C31D-45FA-882A-EB8BC0BE4990}" srcOrd="0" destOrd="0" parTransId="{52597925-8487-43E3-979B-9A2EC4F58194}" sibTransId="{59D0D20A-E005-464B-8541-4D0A55CEC88C}"/>
    <dgm:cxn modelId="{1E10B9C0-B699-4AA3-BE90-27E27A37ECB3}" srcId="{AD330591-C31D-45FA-882A-EB8BC0BE4990}" destId="{910E9646-DECC-4D51-875A-E9032A1321A5}" srcOrd="0" destOrd="0" parTransId="{5C2253B3-87DA-498B-B67D-3C137BE4FAED}" sibTransId="{9B6DE624-BBCF-457B-846F-423FBBB86F63}"/>
    <dgm:cxn modelId="{7964D1C1-02C1-4FBC-8DB5-2645E6E75C27}" srcId="{B2295653-57E9-47D0-95C0-01E6B3646D27}" destId="{C7470F01-C04C-4E38-A3A2-5A97BB32E688}" srcOrd="0" destOrd="0" parTransId="{7C9CA1EA-12CC-4365-AE8C-3CEA3F9084DB}" sibTransId="{AAE86F2B-6D39-4213-80EE-84ECA139F4BB}"/>
    <dgm:cxn modelId="{FA46D6CF-2BAF-4F27-AE8F-B9A04BB839A5}" srcId="{D26DE243-55B5-4888-930A-AFC1DD33BEA8}" destId="{FCE1F208-651D-4C3A-B794-0D3E3CD0D8DD}" srcOrd="2" destOrd="0" parTransId="{A83925C9-ED30-4B3D-A1A0-770224CBE12F}" sibTransId="{E06191F2-DE26-4A21-A76F-1EE9C9027722}"/>
    <dgm:cxn modelId="{E44A8DF9-3967-42D8-9D57-654F163DBF49}" type="presOf" srcId="{9821EE69-FCA5-4ADF-858C-E66A8E8DFA3D}" destId="{7C47DB88-0F46-4D59-9C2C-FBBFE736EDC7}" srcOrd="0" destOrd="0" presId="urn:microsoft.com/office/officeart/2024/3/layout/verticalVisualTextBlock1"/>
    <dgm:cxn modelId="{CB5157FB-070F-4955-BCC3-94AD1624C035}" type="presOf" srcId="{910E9646-DECC-4D51-875A-E9032A1321A5}" destId="{40E23166-A1E2-4FB1-AB53-47F5C00FA0FB}" srcOrd="0" destOrd="0" presId="urn:microsoft.com/office/officeart/2024/3/layout/verticalVisualTextBlock1"/>
    <dgm:cxn modelId="{907F8DE5-7C6F-43E8-852E-5763164DECB9}" type="presParOf" srcId="{1025AF1C-0B75-4F8B-BE32-67614F26948E}" destId="{6D514839-BE8A-4487-9A27-9B17E861D63B}" srcOrd="0" destOrd="0" presId="urn:microsoft.com/office/officeart/2024/3/layout/verticalVisualTextBlock1"/>
    <dgm:cxn modelId="{56062C6D-DAE4-4C16-899D-86C822094D39}" type="presParOf" srcId="{6D514839-BE8A-4487-9A27-9B17E861D63B}" destId="{BFD7B763-B7C9-4A22-AD7A-01EE86D68607}" srcOrd="0" destOrd="0" presId="urn:microsoft.com/office/officeart/2024/3/layout/verticalVisualTextBlock1"/>
    <dgm:cxn modelId="{134270D7-684A-4758-A875-CEC38B2D94CB}" type="presParOf" srcId="{6D514839-BE8A-4487-9A27-9B17E861D63B}" destId="{EAC1A5A1-89D9-4957-A9ED-E0CB07524243}" srcOrd="1" destOrd="0" presId="urn:microsoft.com/office/officeart/2024/3/layout/verticalVisualTextBlock1"/>
    <dgm:cxn modelId="{4242D849-0174-488A-8D37-D47C3C04BA2A}" type="presParOf" srcId="{6D514839-BE8A-4487-9A27-9B17E861D63B}" destId="{40E23166-A1E2-4FB1-AB53-47F5C00FA0FB}" srcOrd="2" destOrd="0" presId="urn:microsoft.com/office/officeart/2024/3/layout/verticalVisualTextBlock1"/>
    <dgm:cxn modelId="{739B256D-64F7-4187-8984-E116C21603CD}" type="presParOf" srcId="{1025AF1C-0B75-4F8B-BE32-67614F26948E}" destId="{C43E9A3D-56F4-4A36-94F3-5AFB7041C09B}" srcOrd="1" destOrd="0" presId="urn:microsoft.com/office/officeart/2024/3/layout/verticalVisualTextBlock1"/>
    <dgm:cxn modelId="{123CA735-1F7A-4EDA-85CA-7839F1FF46FA}" type="presParOf" srcId="{1025AF1C-0B75-4F8B-BE32-67614F26948E}" destId="{DABA87A6-88C9-4C9D-B7F7-81CF513FC363}" srcOrd="2" destOrd="0" presId="urn:microsoft.com/office/officeart/2024/3/layout/verticalVisualTextBlock1"/>
    <dgm:cxn modelId="{4DD2175D-27AE-4E4B-900A-84E4A089F7E8}" type="presParOf" srcId="{DABA87A6-88C9-4C9D-B7F7-81CF513FC363}" destId="{2FDF91F4-3ABA-4FEE-B37B-5B43E4B79BDE}" srcOrd="0" destOrd="0" presId="urn:microsoft.com/office/officeart/2024/3/layout/verticalVisualTextBlock1"/>
    <dgm:cxn modelId="{2B4E3DB4-68E8-4CE0-8208-C58415003038}" type="presParOf" srcId="{DABA87A6-88C9-4C9D-B7F7-81CF513FC363}" destId="{A7C5F461-A7FE-4A45-A9F2-898F753780E7}" srcOrd="1" destOrd="0" presId="urn:microsoft.com/office/officeart/2024/3/layout/verticalVisualTextBlock1"/>
    <dgm:cxn modelId="{E8FE7DB8-9087-4508-808D-82E9B93728BB}" type="presParOf" srcId="{DABA87A6-88C9-4C9D-B7F7-81CF513FC363}" destId="{4538D72F-1674-4ECC-9C96-46D3066CF913}" srcOrd="2" destOrd="0" presId="urn:microsoft.com/office/officeart/2024/3/layout/verticalVisualTextBlock1"/>
    <dgm:cxn modelId="{C9C00506-2B9F-462C-8A8B-BEC6C07C4C93}" type="presParOf" srcId="{1025AF1C-0B75-4F8B-BE32-67614F26948E}" destId="{7C47DB88-0F46-4D59-9C2C-FBBFE736EDC7}" srcOrd="3" destOrd="0" presId="urn:microsoft.com/office/officeart/2024/3/layout/verticalVisualTextBlock1"/>
    <dgm:cxn modelId="{E55D1FD9-D96E-47E3-8573-51EE2940F407}" type="presParOf" srcId="{1025AF1C-0B75-4F8B-BE32-67614F26948E}" destId="{77932087-B0AF-46B9-9CF2-EBF0E4B87672}" srcOrd="4" destOrd="0" presId="urn:microsoft.com/office/officeart/2024/3/layout/verticalVisualTextBlock1"/>
    <dgm:cxn modelId="{F5B15E63-2362-4934-BEB5-E0D8635E7B30}" type="presParOf" srcId="{77932087-B0AF-46B9-9CF2-EBF0E4B87672}" destId="{F2FD8BDE-FD9C-4880-A9D2-79DE632D5144}" srcOrd="0" destOrd="0" presId="urn:microsoft.com/office/officeart/2024/3/layout/verticalVisualTextBlock1"/>
    <dgm:cxn modelId="{C2763708-8BAA-4992-9303-32C3E01FED93}" type="presParOf" srcId="{77932087-B0AF-46B9-9CF2-EBF0E4B87672}" destId="{64A24BC5-E6A8-4F22-A052-9B0F22E226C4}" srcOrd="1" destOrd="0" presId="urn:microsoft.com/office/officeart/2024/3/layout/verticalVisualTextBlock1"/>
    <dgm:cxn modelId="{E655B37E-B861-4888-BD0A-E3D95EB5DE73}" type="presParOf" srcId="{77932087-B0AF-46B9-9CF2-EBF0E4B87672}" destId="{9EB97F0C-0960-4930-86E1-BF3D8468337F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0A6302-7176-4338-ACBD-26DDE612B844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296C6F-44F0-45F5-96C7-DE06192FD8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Processo Contínuo de Tuning</a:t>
          </a:r>
        </a:p>
      </dgm:t>
    </dgm:pt>
    <dgm:pt modelId="{B5DD91F3-F6F5-41E2-B6E7-031421F19587}" type="parTrans" cxnId="{6454E069-F20E-4BAB-B036-B998F99F916B}">
      <dgm:prSet/>
      <dgm:spPr/>
      <dgm:t>
        <a:bodyPr/>
        <a:lstStyle/>
        <a:p>
          <a:endParaRPr lang="en-US"/>
        </a:p>
      </dgm:t>
    </dgm:pt>
    <dgm:pt modelId="{8DF83388-15BB-47B2-A3B7-B1B3F107FF50}" type="sibTrans" cxnId="{6454E069-F20E-4BAB-B036-B998F99F916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34E7F632-D4C9-4DC6-A1BB-1768421459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 ajuste em MySQL é contínuo, exigindo revisões regulares para manter o desempenho ideal.</a:t>
          </a:r>
        </a:p>
      </dgm:t>
    </dgm:pt>
    <dgm:pt modelId="{823411E4-FF15-4096-83E7-4185A8C44154}" type="parTrans" cxnId="{605929FD-15C9-48F2-8B66-4AEB7DCC1E91}">
      <dgm:prSet/>
      <dgm:spPr/>
      <dgm:t>
        <a:bodyPr/>
        <a:lstStyle/>
        <a:p>
          <a:endParaRPr lang="en-US"/>
        </a:p>
      </dgm:t>
    </dgm:pt>
    <dgm:pt modelId="{A0E017E8-B5A6-42CD-A3A5-B43AFB21581F}" type="sibTrans" cxnId="{605929FD-15C9-48F2-8B66-4AEB7DCC1E91}">
      <dgm:prSet/>
      <dgm:spPr/>
      <dgm:t>
        <a:bodyPr/>
        <a:lstStyle/>
        <a:p>
          <a:endParaRPr lang="en-US"/>
        </a:p>
      </dgm:t>
    </dgm:pt>
    <dgm:pt modelId="{1C1C5A88-921F-4275-8A5F-7CA63927DB7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Monitoramento Constante</a:t>
          </a:r>
        </a:p>
      </dgm:t>
    </dgm:pt>
    <dgm:pt modelId="{ED24ECDF-86F2-4C53-9DC0-B68FDB7A4B99}" type="parTrans" cxnId="{60024B0A-F6C9-49C1-AD1B-FB946572A66C}">
      <dgm:prSet/>
      <dgm:spPr/>
      <dgm:t>
        <a:bodyPr/>
        <a:lstStyle/>
        <a:p>
          <a:endParaRPr lang="en-US"/>
        </a:p>
      </dgm:t>
    </dgm:pt>
    <dgm:pt modelId="{51DFAB64-EB7B-4D60-BE31-61B531BE1EFB}" type="sibTrans" cxnId="{60024B0A-F6C9-49C1-AD1B-FB946572A66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39F5FE8-B150-405D-A5B8-4891EC0374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Monitoramento contínuo é essencial para detectar gargalos e otimizar recursos do banco de dados.</a:t>
          </a:r>
        </a:p>
      </dgm:t>
    </dgm:pt>
    <dgm:pt modelId="{F27B64EA-566B-428F-A621-8BBF25EDDFAA}" type="parTrans" cxnId="{0A55B296-58BE-4F6E-BF52-A19DB15381DF}">
      <dgm:prSet/>
      <dgm:spPr/>
      <dgm:t>
        <a:bodyPr/>
        <a:lstStyle/>
        <a:p>
          <a:endParaRPr lang="en-US"/>
        </a:p>
      </dgm:t>
    </dgm:pt>
    <dgm:pt modelId="{E22BC591-D9E9-484E-9D83-9B4B73CCCC7F}" type="sibTrans" cxnId="{0A55B296-58BE-4F6E-BF52-A19DB15381DF}">
      <dgm:prSet/>
      <dgm:spPr/>
      <dgm:t>
        <a:bodyPr/>
        <a:lstStyle/>
        <a:p>
          <a:endParaRPr lang="en-US"/>
        </a:p>
      </dgm:t>
    </dgm:pt>
    <dgm:pt modelId="{54B2A22A-9182-4D61-BC5A-3C236D39C1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Adaptação às Necessidades do Negócio</a:t>
          </a:r>
        </a:p>
      </dgm:t>
    </dgm:pt>
    <dgm:pt modelId="{9AEDA244-6AAA-46CB-A369-502157B41EE5}" type="parTrans" cxnId="{343606F8-6AF0-4396-B9F8-0921C72951AC}">
      <dgm:prSet/>
      <dgm:spPr/>
      <dgm:t>
        <a:bodyPr/>
        <a:lstStyle/>
        <a:p>
          <a:endParaRPr lang="en-US"/>
        </a:p>
      </dgm:t>
    </dgm:pt>
    <dgm:pt modelId="{D2B3A41A-77EF-4275-B172-BA705474B9E1}" type="sibTrans" cxnId="{343606F8-6AF0-4396-B9F8-0921C72951AC}">
      <dgm:prSet/>
      <dgm:spPr/>
      <dgm:t>
        <a:bodyPr/>
        <a:lstStyle/>
        <a:p>
          <a:endParaRPr lang="en-US"/>
        </a:p>
      </dgm:t>
    </dgm:pt>
    <dgm:pt modelId="{AA1CAACF-014A-40D3-9659-FF4206C74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Tuning deve se ajustar conforme as mudanças das demandas e requisitos do negócio.</a:t>
          </a:r>
        </a:p>
      </dgm:t>
    </dgm:pt>
    <dgm:pt modelId="{B2AB015D-34B2-4384-B573-777D25E29C10}" type="parTrans" cxnId="{EBFF3797-9C28-4339-9861-5B3B49ED381E}">
      <dgm:prSet/>
      <dgm:spPr/>
      <dgm:t>
        <a:bodyPr/>
        <a:lstStyle/>
        <a:p>
          <a:endParaRPr lang="en-US"/>
        </a:p>
      </dgm:t>
    </dgm:pt>
    <dgm:pt modelId="{29EF1470-F692-4910-930B-D2195F06F8AF}" type="sibTrans" cxnId="{EBFF3797-9C28-4339-9861-5B3B49ED381E}">
      <dgm:prSet/>
      <dgm:spPr/>
      <dgm:t>
        <a:bodyPr/>
        <a:lstStyle/>
        <a:p>
          <a:endParaRPr lang="en-US"/>
        </a:p>
      </dgm:t>
    </dgm:pt>
    <dgm:pt modelId="{5B1E9E7C-C22C-4A59-9FE7-EB53334FD449}" type="pres">
      <dgm:prSet presAssocID="{8E0A6302-7176-4338-ACBD-26DDE612B844}" presName="Name0" presStyleCnt="0">
        <dgm:presLayoutVars>
          <dgm:dir/>
          <dgm:resizeHandles val="exact"/>
        </dgm:presLayoutVars>
      </dgm:prSet>
      <dgm:spPr/>
    </dgm:pt>
    <dgm:pt modelId="{7D45E8B3-98D8-4140-AC4D-84CF60DEF6CF}" type="pres">
      <dgm:prSet presAssocID="{1E296C6F-44F0-45F5-96C7-DE06192FD83D}" presName="compNode" presStyleCnt="0"/>
      <dgm:spPr/>
    </dgm:pt>
    <dgm:pt modelId="{8DC31BAD-5294-438A-96D3-1387CF34ED62}" type="pres">
      <dgm:prSet presAssocID="{1E296C6F-44F0-45F5-96C7-DE06192FD83D}" presName="pictRect" presStyleLbl="revTx" presStyleIdx="0" presStyleCnt="6">
        <dgm:presLayoutVars>
          <dgm:chMax val="0"/>
          <dgm:bulletEnabled/>
        </dgm:presLayoutVars>
      </dgm:prSet>
      <dgm:spPr/>
    </dgm:pt>
    <dgm:pt modelId="{6C7DAAE8-BA7D-4199-9DDC-F22E42043572}" type="pres">
      <dgm:prSet presAssocID="{1E296C6F-44F0-45F5-96C7-DE06192FD83D}" presName="textRect" presStyleLbl="revTx" presStyleIdx="1" presStyleCnt="6">
        <dgm:presLayoutVars>
          <dgm:bulletEnabled/>
        </dgm:presLayoutVars>
      </dgm:prSet>
      <dgm:spPr/>
    </dgm:pt>
    <dgm:pt modelId="{C66B922B-63D6-4A26-95AB-AE39535DA3D0}" type="pres">
      <dgm:prSet presAssocID="{8DF83388-15BB-47B2-A3B7-B1B3F107FF50}" presName="sibTrans" presStyleLbl="sibTrans2D1" presStyleIdx="0" presStyleCnt="0"/>
      <dgm:spPr/>
    </dgm:pt>
    <dgm:pt modelId="{98172109-F698-4502-A8AA-C94E9D214CC4}" type="pres">
      <dgm:prSet presAssocID="{1C1C5A88-921F-4275-8A5F-7CA63927DB79}" presName="compNode" presStyleCnt="0"/>
      <dgm:spPr/>
    </dgm:pt>
    <dgm:pt modelId="{9CCC2AF2-2F7B-4500-8057-1C58D6A605EE}" type="pres">
      <dgm:prSet presAssocID="{1C1C5A88-921F-4275-8A5F-7CA63927DB79}" presName="pictRect" presStyleLbl="revTx" presStyleIdx="2" presStyleCnt="6">
        <dgm:presLayoutVars>
          <dgm:chMax val="0"/>
          <dgm:bulletEnabled/>
        </dgm:presLayoutVars>
      </dgm:prSet>
      <dgm:spPr/>
    </dgm:pt>
    <dgm:pt modelId="{6CF20796-E3EC-443F-84E8-0F50F3248CA7}" type="pres">
      <dgm:prSet presAssocID="{1C1C5A88-921F-4275-8A5F-7CA63927DB79}" presName="textRect" presStyleLbl="revTx" presStyleIdx="3" presStyleCnt="6">
        <dgm:presLayoutVars>
          <dgm:bulletEnabled/>
        </dgm:presLayoutVars>
      </dgm:prSet>
      <dgm:spPr/>
    </dgm:pt>
    <dgm:pt modelId="{127C45F3-C5A7-4361-BE79-3768B34B195B}" type="pres">
      <dgm:prSet presAssocID="{51DFAB64-EB7B-4D60-BE31-61B531BE1EFB}" presName="sibTrans" presStyleLbl="sibTrans2D1" presStyleIdx="0" presStyleCnt="0"/>
      <dgm:spPr/>
    </dgm:pt>
    <dgm:pt modelId="{25B5DDC0-AC4B-446F-AEE7-EC70761EE38F}" type="pres">
      <dgm:prSet presAssocID="{54B2A22A-9182-4D61-BC5A-3C236D39C189}" presName="compNode" presStyleCnt="0"/>
      <dgm:spPr/>
    </dgm:pt>
    <dgm:pt modelId="{A9A2FC54-6689-442E-8D47-3F52A29486FB}" type="pres">
      <dgm:prSet presAssocID="{54B2A22A-9182-4D61-BC5A-3C236D39C189}" presName="pictRect" presStyleLbl="revTx" presStyleIdx="4" presStyleCnt="6">
        <dgm:presLayoutVars>
          <dgm:chMax val="0"/>
          <dgm:bulletEnabled/>
        </dgm:presLayoutVars>
      </dgm:prSet>
      <dgm:spPr/>
    </dgm:pt>
    <dgm:pt modelId="{D198D262-74E2-4F42-BC13-0F9979E8A411}" type="pres">
      <dgm:prSet presAssocID="{54B2A22A-9182-4D61-BC5A-3C236D39C189}" presName="textRect" presStyleLbl="revTx" presStyleIdx="5" presStyleCnt="6">
        <dgm:presLayoutVars>
          <dgm:bulletEnabled/>
        </dgm:presLayoutVars>
      </dgm:prSet>
      <dgm:spPr/>
    </dgm:pt>
  </dgm:ptLst>
  <dgm:cxnLst>
    <dgm:cxn modelId="{60024B0A-F6C9-49C1-AD1B-FB946572A66C}" srcId="{8E0A6302-7176-4338-ACBD-26DDE612B844}" destId="{1C1C5A88-921F-4275-8A5F-7CA63927DB79}" srcOrd="1" destOrd="0" parTransId="{ED24ECDF-86F2-4C53-9DC0-B68FDB7A4B99}" sibTransId="{51DFAB64-EB7B-4D60-BE31-61B531BE1EFB}"/>
    <dgm:cxn modelId="{0D063228-9DCC-4861-A5E7-4162B26CDAA9}" type="presOf" srcId="{8DF83388-15BB-47B2-A3B7-B1B3F107FF50}" destId="{C66B922B-63D6-4A26-95AB-AE39535DA3D0}" srcOrd="0" destOrd="0" presId="urn:microsoft.com/office/officeart/2024/3/layout/hArchList1"/>
    <dgm:cxn modelId="{6454E069-F20E-4BAB-B036-B998F99F916B}" srcId="{8E0A6302-7176-4338-ACBD-26DDE612B844}" destId="{1E296C6F-44F0-45F5-96C7-DE06192FD83D}" srcOrd="0" destOrd="0" parTransId="{B5DD91F3-F6F5-41E2-B6E7-031421F19587}" sibTransId="{8DF83388-15BB-47B2-A3B7-B1B3F107FF50}"/>
    <dgm:cxn modelId="{398E406B-0F9A-4A93-ADD3-D32C0AC5E1C9}" type="presOf" srcId="{1E296C6F-44F0-45F5-96C7-DE06192FD83D}" destId="{8DC31BAD-5294-438A-96D3-1387CF34ED62}" srcOrd="0" destOrd="0" presId="urn:microsoft.com/office/officeart/2024/3/layout/hArchList1"/>
    <dgm:cxn modelId="{B508CE95-ECF4-4B24-BA9D-50337431CEBC}" type="presOf" srcId="{AA1CAACF-014A-40D3-9659-FF4206C74DD8}" destId="{D198D262-74E2-4F42-BC13-0F9979E8A411}" srcOrd="0" destOrd="0" presId="urn:microsoft.com/office/officeart/2024/3/layout/hArchList1"/>
    <dgm:cxn modelId="{0A55B296-58BE-4F6E-BF52-A19DB15381DF}" srcId="{1C1C5A88-921F-4275-8A5F-7CA63927DB79}" destId="{A39F5FE8-B150-405D-A5B8-4891EC03742F}" srcOrd="0" destOrd="0" parTransId="{F27B64EA-566B-428F-A621-8BBF25EDDFAA}" sibTransId="{E22BC591-D9E9-484E-9D83-9B4B73CCCC7F}"/>
    <dgm:cxn modelId="{EBFF3797-9C28-4339-9861-5B3B49ED381E}" srcId="{54B2A22A-9182-4D61-BC5A-3C236D39C189}" destId="{AA1CAACF-014A-40D3-9659-FF4206C74DD8}" srcOrd="0" destOrd="0" parTransId="{B2AB015D-34B2-4384-B573-777D25E29C10}" sibTransId="{29EF1470-F692-4910-930B-D2195F06F8AF}"/>
    <dgm:cxn modelId="{D725F897-7386-49F0-8D0C-71E137E4AC6F}" type="presOf" srcId="{34E7F632-D4C9-4DC6-A1BB-1768421459A9}" destId="{6C7DAAE8-BA7D-4199-9DDC-F22E42043572}" srcOrd="0" destOrd="0" presId="urn:microsoft.com/office/officeart/2024/3/layout/hArchList1"/>
    <dgm:cxn modelId="{B0F849AF-4456-4F81-A83E-2E55DAB9C8D3}" type="presOf" srcId="{8E0A6302-7176-4338-ACBD-26DDE612B844}" destId="{5B1E9E7C-C22C-4A59-9FE7-EB53334FD449}" srcOrd="0" destOrd="0" presId="urn:microsoft.com/office/officeart/2024/3/layout/hArchList1"/>
    <dgm:cxn modelId="{1BAD9EB6-9869-4977-AE41-5CB306C102B3}" type="presOf" srcId="{54B2A22A-9182-4D61-BC5A-3C236D39C189}" destId="{A9A2FC54-6689-442E-8D47-3F52A29486FB}" srcOrd="0" destOrd="0" presId="urn:microsoft.com/office/officeart/2024/3/layout/hArchList1"/>
    <dgm:cxn modelId="{8DE8E8DA-4E5A-4470-ACAF-4E18B51B9FDB}" type="presOf" srcId="{A39F5FE8-B150-405D-A5B8-4891EC03742F}" destId="{6CF20796-E3EC-443F-84E8-0F50F3248CA7}" srcOrd="0" destOrd="0" presId="urn:microsoft.com/office/officeart/2024/3/layout/hArchList1"/>
    <dgm:cxn modelId="{AA7454E6-07A7-4050-BD99-C5C0B77993CC}" type="presOf" srcId="{51DFAB64-EB7B-4D60-BE31-61B531BE1EFB}" destId="{127C45F3-C5A7-4361-BE79-3768B34B195B}" srcOrd="0" destOrd="0" presId="urn:microsoft.com/office/officeart/2024/3/layout/hArchList1"/>
    <dgm:cxn modelId="{343606F8-6AF0-4396-B9F8-0921C72951AC}" srcId="{8E0A6302-7176-4338-ACBD-26DDE612B844}" destId="{54B2A22A-9182-4D61-BC5A-3C236D39C189}" srcOrd="2" destOrd="0" parTransId="{9AEDA244-6AAA-46CB-A369-502157B41EE5}" sibTransId="{D2B3A41A-77EF-4275-B172-BA705474B9E1}"/>
    <dgm:cxn modelId="{6125A0FB-C3E5-4BA7-8A3C-5EE977FB3C5B}" type="presOf" srcId="{1C1C5A88-921F-4275-8A5F-7CA63927DB79}" destId="{9CCC2AF2-2F7B-4500-8057-1C58D6A605EE}" srcOrd="0" destOrd="0" presId="urn:microsoft.com/office/officeart/2024/3/layout/hArchList1"/>
    <dgm:cxn modelId="{605929FD-15C9-48F2-8B66-4AEB7DCC1E91}" srcId="{1E296C6F-44F0-45F5-96C7-DE06192FD83D}" destId="{34E7F632-D4C9-4DC6-A1BB-1768421459A9}" srcOrd="0" destOrd="0" parTransId="{823411E4-FF15-4096-83E7-4185A8C44154}" sibTransId="{A0E017E8-B5A6-42CD-A3A5-B43AFB21581F}"/>
    <dgm:cxn modelId="{1EC0074B-3325-4EB4-927F-FA4F485DF477}" type="presParOf" srcId="{5B1E9E7C-C22C-4A59-9FE7-EB53334FD449}" destId="{7D45E8B3-98D8-4140-AC4D-84CF60DEF6CF}" srcOrd="0" destOrd="0" presId="urn:microsoft.com/office/officeart/2024/3/layout/hArchList1"/>
    <dgm:cxn modelId="{1198BF6A-4D3B-400C-AA16-2B0DF80F1302}" type="presParOf" srcId="{7D45E8B3-98D8-4140-AC4D-84CF60DEF6CF}" destId="{8DC31BAD-5294-438A-96D3-1387CF34ED62}" srcOrd="0" destOrd="0" presId="urn:microsoft.com/office/officeart/2024/3/layout/hArchList1"/>
    <dgm:cxn modelId="{CBDE34BD-D931-4A77-9C6C-AC6FD1915B08}" type="presParOf" srcId="{7D45E8B3-98D8-4140-AC4D-84CF60DEF6CF}" destId="{6C7DAAE8-BA7D-4199-9DDC-F22E42043572}" srcOrd="1" destOrd="0" presId="urn:microsoft.com/office/officeart/2024/3/layout/hArchList1"/>
    <dgm:cxn modelId="{C3EB8A0F-34DD-4073-A0DB-67DCC3926D7D}" type="presParOf" srcId="{5B1E9E7C-C22C-4A59-9FE7-EB53334FD449}" destId="{C66B922B-63D6-4A26-95AB-AE39535DA3D0}" srcOrd="1" destOrd="0" presId="urn:microsoft.com/office/officeart/2024/3/layout/hArchList1"/>
    <dgm:cxn modelId="{0E21E54B-D3F6-4C5E-BCF1-9CC6ADF20E8B}" type="presParOf" srcId="{5B1E9E7C-C22C-4A59-9FE7-EB53334FD449}" destId="{98172109-F698-4502-A8AA-C94E9D214CC4}" srcOrd="2" destOrd="0" presId="urn:microsoft.com/office/officeart/2024/3/layout/hArchList1"/>
    <dgm:cxn modelId="{E661C0D8-45B6-4DD9-B29E-E797C6FA9759}" type="presParOf" srcId="{98172109-F698-4502-A8AA-C94E9D214CC4}" destId="{9CCC2AF2-2F7B-4500-8057-1C58D6A605EE}" srcOrd="0" destOrd="0" presId="urn:microsoft.com/office/officeart/2024/3/layout/hArchList1"/>
    <dgm:cxn modelId="{0AEA15C6-ACDC-42A3-8B9C-D283BE34F923}" type="presParOf" srcId="{98172109-F698-4502-A8AA-C94E9D214CC4}" destId="{6CF20796-E3EC-443F-84E8-0F50F3248CA7}" srcOrd="1" destOrd="0" presId="urn:microsoft.com/office/officeart/2024/3/layout/hArchList1"/>
    <dgm:cxn modelId="{A1FA5F32-EDEB-4FD1-91BF-0F65842F8DE1}" type="presParOf" srcId="{5B1E9E7C-C22C-4A59-9FE7-EB53334FD449}" destId="{127C45F3-C5A7-4361-BE79-3768B34B195B}" srcOrd="3" destOrd="0" presId="urn:microsoft.com/office/officeart/2024/3/layout/hArchList1"/>
    <dgm:cxn modelId="{7DE893D5-DAB2-409B-8716-DDFC2B18EF2C}" type="presParOf" srcId="{5B1E9E7C-C22C-4A59-9FE7-EB53334FD449}" destId="{25B5DDC0-AC4B-446F-AEE7-EC70761EE38F}" srcOrd="4" destOrd="0" presId="urn:microsoft.com/office/officeart/2024/3/layout/hArchList1"/>
    <dgm:cxn modelId="{16A5E9A8-2EB5-44BB-917B-145BB8D1DC3E}" type="presParOf" srcId="{25B5DDC0-AC4B-446F-AEE7-EC70761EE38F}" destId="{A9A2FC54-6689-442E-8D47-3F52A29486FB}" srcOrd="0" destOrd="0" presId="urn:microsoft.com/office/officeart/2024/3/layout/hArchList1"/>
    <dgm:cxn modelId="{0B697A4E-B3CE-46CA-BE58-EBF45F698DDF}" type="presParOf" srcId="{25B5DDC0-AC4B-446F-AEE7-EC70761EE38F}" destId="{D198D262-74E2-4F42-BC13-0F9979E8A411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7B763-B7C9-4A22-AD7A-01EE86D68607}">
      <dsp:nvSpPr>
        <dsp:cNvPr id="0" name=""/>
        <dsp:cNvSpPr/>
      </dsp:nvSpPr>
      <dsp:spPr>
        <a:xfrm>
          <a:off x="0" y="0"/>
          <a:ext cx="1552009" cy="1552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2" r="27215" b="-5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C1A5A1-89D9-4957-A9ED-E0CB07524243}">
      <dsp:nvSpPr>
        <dsp:cNvPr id="0" name=""/>
        <dsp:cNvSpPr/>
      </dsp:nvSpPr>
      <dsp:spPr>
        <a:xfrm>
          <a:off x="1732009" y="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Importância dos Logs do MySQL</a:t>
          </a:r>
        </a:p>
      </dsp:txBody>
      <dsp:txXfrm>
        <a:off x="1732009" y="0"/>
        <a:ext cx="9393022" cy="380326"/>
      </dsp:txXfrm>
    </dsp:sp>
    <dsp:sp modelId="{40E23166-A1E2-4FB1-AB53-47F5C00FA0FB}">
      <dsp:nvSpPr>
        <dsp:cNvPr id="0" name=""/>
        <dsp:cNvSpPr/>
      </dsp:nvSpPr>
      <dsp:spPr>
        <a:xfrm>
          <a:off x="1732009" y="38032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Logs do MySQL registram eventos críticos para monitorar a saúde do banco de dados e identificar falhas.</a:t>
          </a:r>
        </a:p>
      </dsp:txBody>
      <dsp:txXfrm>
        <a:off x="1732009" y="380326"/>
        <a:ext cx="9393022" cy="1171682"/>
      </dsp:txXfrm>
    </dsp:sp>
    <dsp:sp modelId="{2FDF91F4-3ABA-4FEE-B37B-5B43E4B79BDE}">
      <dsp:nvSpPr>
        <dsp:cNvPr id="0" name=""/>
        <dsp:cNvSpPr/>
      </dsp:nvSpPr>
      <dsp:spPr>
        <a:xfrm>
          <a:off x="0" y="1676170"/>
          <a:ext cx="1552009" cy="155200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C5F461-A7FE-4A45-A9F2-898F753780E7}">
      <dsp:nvSpPr>
        <dsp:cNvPr id="0" name=""/>
        <dsp:cNvSpPr/>
      </dsp:nvSpPr>
      <dsp:spPr>
        <a:xfrm>
          <a:off x="1732009" y="167617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Métricas de Tempo de Resposta</a:t>
          </a:r>
        </a:p>
      </dsp:txBody>
      <dsp:txXfrm>
        <a:off x="1732009" y="1676170"/>
        <a:ext cx="9393022" cy="380326"/>
      </dsp:txXfrm>
    </dsp:sp>
    <dsp:sp modelId="{4538D72F-1674-4ECC-9C96-46D3066CF913}">
      <dsp:nvSpPr>
        <dsp:cNvPr id="0" name=""/>
        <dsp:cNvSpPr/>
      </dsp:nvSpPr>
      <dsp:spPr>
        <a:xfrm>
          <a:off x="1732009" y="205649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Monitorar o tempo de resposta é crucial para garantir a eficiência e rapidez das operações no banco de dados.</a:t>
          </a:r>
        </a:p>
      </dsp:txBody>
      <dsp:txXfrm>
        <a:off x="1732009" y="2056496"/>
        <a:ext cx="9393022" cy="1171682"/>
      </dsp:txXfrm>
    </dsp:sp>
    <dsp:sp modelId="{F2FD8BDE-FD9C-4880-A9D2-79DE632D5144}">
      <dsp:nvSpPr>
        <dsp:cNvPr id="0" name=""/>
        <dsp:cNvSpPr/>
      </dsp:nvSpPr>
      <dsp:spPr>
        <a:xfrm>
          <a:off x="0" y="3352340"/>
          <a:ext cx="1552009" cy="1552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0" r="3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A24BC5-E6A8-4F22-A052-9B0F22E226C4}">
      <dsp:nvSpPr>
        <dsp:cNvPr id="0" name=""/>
        <dsp:cNvSpPr/>
      </dsp:nvSpPr>
      <dsp:spPr>
        <a:xfrm>
          <a:off x="1732009" y="335234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Uso de CPU no Banco de Dados</a:t>
          </a:r>
        </a:p>
      </dsp:txBody>
      <dsp:txXfrm>
        <a:off x="1732009" y="3352340"/>
        <a:ext cx="9393022" cy="380326"/>
      </dsp:txXfrm>
    </dsp:sp>
    <dsp:sp modelId="{9EB97F0C-0960-4930-86E1-BF3D8468337F}">
      <dsp:nvSpPr>
        <dsp:cNvPr id="0" name=""/>
        <dsp:cNvSpPr/>
      </dsp:nvSpPr>
      <dsp:spPr>
        <a:xfrm>
          <a:off x="1732009" y="373266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Analisar o uso de CPU ajuda a identificar gargalos e otimizar o desempenho do banco de dados.</a:t>
          </a:r>
        </a:p>
      </dsp:txBody>
      <dsp:txXfrm>
        <a:off x="1732009" y="3732666"/>
        <a:ext cx="9393022" cy="1171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31BAD-5294-438A-96D3-1387CF34ED62}">
      <dsp:nvSpPr>
        <dsp:cNvPr id="0" name=""/>
        <dsp:cNvSpPr/>
      </dsp:nvSpPr>
      <dsp:spPr>
        <a:xfrm>
          <a:off x="0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Processo Contínuo de Tuning</a:t>
          </a:r>
        </a:p>
      </dsp:txBody>
      <dsp:txXfrm>
        <a:off x="0" y="0"/>
        <a:ext cx="3403241" cy="648375"/>
      </dsp:txXfrm>
    </dsp:sp>
    <dsp:sp modelId="{6C7DAAE8-BA7D-4199-9DDC-F22E42043572}">
      <dsp:nvSpPr>
        <dsp:cNvPr id="0" name=""/>
        <dsp:cNvSpPr/>
      </dsp:nvSpPr>
      <dsp:spPr>
        <a:xfrm>
          <a:off x="0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ajuste em MySQL é contínuo, exigindo revisões regulares para manter o desempenho ideal.</a:t>
          </a:r>
        </a:p>
      </dsp:txBody>
      <dsp:txXfrm>
        <a:off x="0" y="648375"/>
        <a:ext cx="3403241" cy="2186264"/>
      </dsp:txXfrm>
    </dsp:sp>
    <dsp:sp modelId="{9CCC2AF2-2F7B-4500-8057-1C58D6A605EE}">
      <dsp:nvSpPr>
        <dsp:cNvPr id="0" name=""/>
        <dsp:cNvSpPr/>
      </dsp:nvSpPr>
      <dsp:spPr>
        <a:xfrm>
          <a:off x="3743566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Monitoramento Constante</a:t>
          </a:r>
        </a:p>
      </dsp:txBody>
      <dsp:txXfrm>
        <a:off x="3743566" y="0"/>
        <a:ext cx="3403241" cy="648375"/>
      </dsp:txXfrm>
    </dsp:sp>
    <dsp:sp modelId="{6CF20796-E3EC-443F-84E8-0F50F3248CA7}">
      <dsp:nvSpPr>
        <dsp:cNvPr id="0" name=""/>
        <dsp:cNvSpPr/>
      </dsp:nvSpPr>
      <dsp:spPr>
        <a:xfrm>
          <a:off x="3743566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Monitoramento contínuo é essencial para detectar gargalos e otimizar recursos do banco de dados.</a:t>
          </a:r>
        </a:p>
      </dsp:txBody>
      <dsp:txXfrm>
        <a:off x="3743566" y="648375"/>
        <a:ext cx="3403241" cy="2186264"/>
      </dsp:txXfrm>
    </dsp:sp>
    <dsp:sp modelId="{A9A2FC54-6689-442E-8D47-3F52A29486FB}">
      <dsp:nvSpPr>
        <dsp:cNvPr id="0" name=""/>
        <dsp:cNvSpPr/>
      </dsp:nvSpPr>
      <dsp:spPr>
        <a:xfrm>
          <a:off x="7487132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Adaptação às Necessidades do Negócio</a:t>
          </a:r>
        </a:p>
      </dsp:txBody>
      <dsp:txXfrm>
        <a:off x="7487132" y="0"/>
        <a:ext cx="3403241" cy="648375"/>
      </dsp:txXfrm>
    </dsp:sp>
    <dsp:sp modelId="{D198D262-74E2-4F42-BC13-0F9979E8A411}">
      <dsp:nvSpPr>
        <dsp:cNvPr id="0" name=""/>
        <dsp:cNvSpPr/>
      </dsp:nvSpPr>
      <dsp:spPr>
        <a:xfrm>
          <a:off x="7487132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Tuning deve se ajustar conforme as mudanças das demandas e requisitos do negócio.</a:t>
          </a:r>
        </a:p>
      </dsp:txBody>
      <dsp:txXfrm>
        <a:off x="7487132" y="648375"/>
        <a:ext cx="3403241" cy="2186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3292E-3332-49FB-86FF-C70AB1FF9F63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F26C8-D621-40D7-87FD-882A22DDE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100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por IA poderão estar incorretos.
---
Nesta apresentação, exploraremos as técnicas essenciais para otimizar o desempenho do MySQL, garantindo um banco de dados eficiente, rápido e confiável, ideal para ambientes variados.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875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Controlar o número de conexões simultâneas e o gerenciamento de threads evita sobrecarga no servidor, garantindo que o banco responda de forma rápida e estável sob diferentes cargas.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745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qualidade das consultas e o uso correto de índices são determinantes para o desempenho do banco. Vamos revisar práticas recomendadas para escrever queries eficientes e manejar índices adequadamente.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978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Consultas devem ser claras, evitar operações desnecessárias e usar junções e filtros corretamente para minimizar o tempo de execução e o consumo de recursos do banco.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319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Índices aceleram buscas, mas seu uso inadequado pode degradar o desempenho. Saber quando e como criar índices é essencial para otimizar consultas e manter a eficiência.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282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Ferramentas como o log de consultas lentas ajudam a identificar queries problemáticas, possibilitando ajustes direcionados para melhorar o desempenho geral do banco.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868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Monitorar o banco de dados com ferramentas apropriadas é vital para identificar gargalos e medir resultados após o tuning, garantindo que o desempenho seja mantido ou melhorado.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01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Ferramentas como MySQL Workbench, Percona Monitoring e PMM oferecem insights detalhados sobre performance, uso de recursos e comportamento do servidor, auxiliando na tomada de decisões.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807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6F26C8-D621-40D7-87FD-882A22DDE529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167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Logs do MySQL e métricas como tempo de resposta e uso de CPU são fundamentais para entender o funcionamento do banco e detectar possíveis problemas antes que afetem os usuários.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160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Realizar testes de carga e stress permite avaliar a capacidade máxima do banco e a eficácia das otimizações aplicadas, preparando o ambiente para cenários reais de uso intenso.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514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Apresentaremos os conceitos fundamentais do tuning em MySQL, as configurações essenciais, otimização de consultas e índices, ferramentas de monitoramento e casos práticos para solucionar os principais desafios.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243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Apresentaremos desafios frequentes no tuning de MySQL e soluções práticas que podem ser implementadas para melhorar o desempenho em diferentes contextos, desde grandes volumes até alta disponibilidade.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24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Identificar e corrigir gargalos comuns, como consultas ineficientes e configurações inadequadas, é crucial para manter alta performance e evitar quedas no serviço.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3402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Ambientes com grandes bases exigem ajustes específicos em índices, particionamento e configuração de buffers para garantir que o acesso e manipulação dos dados sejam eficientes.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889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Em configurações que requerem alta disponibilidade, o tuning deve considerar replicação, balanceamento de carga e redundância, assegurando continuidade e desempenho estável.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492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tuning em MySQL é um processo contínuo que envolve ajustes técnicos, monitoramento constante e adaptação às necessidades do negócio, garantindo desempenho e eficiência para bancos de dados robustos.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29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Entender o que é tuning e sua importância é o primeiro passo para melhorar o desempenho. Analisaremos os principais fatores que impactam o banco de dados e as diferenças entre tuning preventivo e corretivo.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264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Tuning é o processo de ajustar configurações e consultas para maximizar a eficiência do banco de dados, prevenindo lentidão e garantindo respostas rápidas, o que é fundamental para aplicações críticas.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053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Fatores como hardware, configurações do servidor, estrutura das consultas, índices e volume de dados influenciam diretamente o desempenho do MySQL, e devem ser cuidadosamente avaliados durante o tuning.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32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Tuning preventivo busca evitar problemas futuros ao otimizar antes que ocorram, enquanto o corretivo atua na resolução de gargalos já identificados, ambos essenciais para uma gestão eficiente do banco.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308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Ajustar corretamente o arquivo my.cnf, gerenciar buffers, caches, conexões e threads são ações fundamentais para garantir que o MySQL utilize os recursos do sistema de forma otimizada.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517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Configurações no my.cnf influenciam diretamente no comportamento do MySQL, como tamanhos de buffers, limites de conexões e cache, exigindo análise cuidadosa para adaptar ao ambiente e carga de trabalho.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473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Buffers e caches aceleram o acesso a dados frequentemente usados. Ajustá-los adequadamente melhora o desempenho, reduzindo leituras físicas no disco e aumentando a velocidade das operações.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16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23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9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0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25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0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94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66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60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813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58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55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98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41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037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81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95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058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1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84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38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6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95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188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4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98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3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0597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26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3734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54508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899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10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858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8709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8560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8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41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41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953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07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7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5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57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88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3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1GCEA_enBR1174BR1174&amp;cs=0&amp;sca_esv=2b083a397f24b98e&amp;q=DBT2&amp;sa=X&amp;ved=2ahUKEwjmwaSuvfGPAxX4qJUCHb-wMbAQxccNegQIBhAB&amp;mstk=AUtExfC9kuqHj1cfpMrcgDuVBRJlGsrKu-lvGFm6BQ5C-AjIgNvySwYYcRqR9ba3nGLkQVYNMUwrtuM9GFc1Yk4ElRbWUF-Zr0svIFaTjJ6cC7TzmE_Oy5hqZRjGKBIgGNNuLc8&amp;csui=3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hyperlink" Target="https://tafulhar.blogspot.com/2012/05/banco-de-dados-municipais.html" TargetMode="External"/><Relationship Id="rId4" Type="http://schemas.openxmlformats.org/officeDocument/2006/relationships/image" Target="../media/image2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69CD2-DE5F-6355-E560-973C60B29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rmAutofit/>
          </a:bodyPr>
          <a:lstStyle/>
          <a:p>
            <a:r>
              <a:rPr lang="pt-BR" sz="4000"/>
              <a:t>Tuning no MySQL: Otimizando Desempenho e Eficiência de Bancos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D1731C-108D-7E8D-059E-D195BBC25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/>
          <a:p>
            <a:r>
              <a:rPr lang="pt-BR"/>
              <a:t>Técnicas essenciais para melhorar bancos de dados rapidamente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237F2A-FD94-1BF3-547F-3A4AE314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FC78F6-1B1E-35EF-EDEB-E92ADF9B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B07E8-34D4-8286-E8D6-71A89B06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0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8D5D1-698E-6B35-B677-C1C7E9C1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Gerenciamento de conexões e threads</a:t>
            </a:r>
          </a:p>
        </p:txBody>
      </p:sp>
      <p:pic>
        <p:nvPicPr>
          <p:cNvPr id="7" name="Espaço Reservado para Conteúdo 6" descr="Conceito moderno da tecnologia da sala do servidor">
            <a:extLst>
              <a:ext uri="{FF2B5EF4-FFF2-40B4-BE49-F238E27FC236}">
                <a16:creationId xmlns:a16="http://schemas.microsoft.com/office/drawing/2014/main" id="{25DF932F-F65F-4E64-86AE-A646208912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7667" r="12448" b="-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26BD481-0CE2-4885-B735-A279CA632EB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21040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Controle de conexões simultâneas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Limitar conexões simultâneas previne sobrecarga, mantendo o servidor responsivo e estável.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Gerenciamento eficiente de threads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Gerenciar threads adequadamente assegura processamento eficiente e evita lentidão no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837273-89C6-DAAF-D0C5-4CDDFF05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53BA30-E654-474D-E11E-990DE1BB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BAA03B-AAE2-2041-B921-30EE1B65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728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30157-D1B4-10CD-364D-7AA1B624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Otimização de Consultas e Índices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FA6CEC7-EC4D-6AA2-06F2-E9E3C13E2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DA8468-6F53-C403-D3A6-0FF399B9C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C2C290-E1CF-F6DA-AF3D-CDD7164E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84F307-3A84-B2C3-29B1-2992F059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12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5A045-C166-79C4-1992-B4371DA1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Boas práticas na escrita de queries</a:t>
            </a:r>
          </a:p>
        </p:txBody>
      </p:sp>
      <p:pic>
        <p:nvPicPr>
          <p:cNvPr id="7" name="Espaço Reservado para Conteúdo 6" descr="Linhas de código">
            <a:extLst>
              <a:ext uri="{FF2B5EF4-FFF2-40B4-BE49-F238E27FC236}">
                <a16:creationId xmlns:a16="http://schemas.microsoft.com/office/drawing/2014/main" id="{6B138323-9E4D-465C-9B5E-08E2C15B16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917" r="21003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334DE56-8708-4511-820D-CCF6EC39CE6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 b="1"/>
              <a:t>Clareza nas Consultas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/>
              <a:t>Consultas devem ser escritas de forma clara para facilitar a leitura e manutenção do código.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 b="1"/>
              <a:t>Evitar Operações Desnecessárias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/>
              <a:t>Elimine operações redundantes para reduzir o tempo de execução e melhorar a eficiência.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 b="1"/>
              <a:t>Uso Correto de Junções e Filtros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/>
              <a:t>Aplicar junções e filtros adequados para filtrar dados e reduzir consumo de recursos.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9086B3-42D7-09E2-C7E6-81C14E1F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21864E-D7B7-D7C5-744F-546838BD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8C0D5A-BD2A-E0F7-71A1-3189308B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7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5B36D-7F14-D557-B4F1-3EC639AF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Uso eficiente de índices</a:t>
            </a:r>
          </a:p>
        </p:txBody>
      </p:sp>
      <p:pic>
        <p:nvPicPr>
          <p:cNvPr id="7" name="Espaço Reservado para Conteúdo 6" descr="Conceito de arquivo de pesquisa com ícone de banco de dados">
            <a:extLst>
              <a:ext uri="{FF2B5EF4-FFF2-40B4-BE49-F238E27FC236}">
                <a16:creationId xmlns:a16="http://schemas.microsoft.com/office/drawing/2014/main" id="{39167809-BDF6-44E8-846D-7BA6226CDF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558" r="13766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9671276-DE3F-4295-8116-502643648B2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Importância dos Índices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Índices aceleram buscas em bancos de dados, melhorando a velocidade das consultas e o desempenho geral.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Riscos do Uso Inadequado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Uso incorreto de índices pode prejudicar o desempenho, causando lentidão e consumo excessivo de recursos.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Criação e Otimização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Saber quando e como criar índices é essencial para otimizar consultas e manter a eficiência do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E71F84-F590-0E4C-D193-6F9F987CA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21BF5B-952C-212C-2C17-A7643D4D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B332B9-36F4-432F-529C-34FE03DA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4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A4943-4C09-E403-70BB-978E2257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Identificação e resolução de consultas lentas</a:t>
            </a:r>
          </a:p>
        </p:txBody>
      </p:sp>
      <p:pic>
        <p:nvPicPr>
          <p:cNvPr id="7" name="Espaço Reservado para Conteúdo 6" descr="Ilustração 3D">
            <a:extLst>
              <a:ext uri="{FF2B5EF4-FFF2-40B4-BE49-F238E27FC236}">
                <a16:creationId xmlns:a16="http://schemas.microsoft.com/office/drawing/2014/main" id="{1C34F320-8274-4594-9937-006665AC9E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134" r="2" b="13130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BF719F1-39A6-4225-8F3C-B96FBDCA5F1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Identificação de consultas lentas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log de consultas lentas permite detectar queries que degradam o desempenho do banco de dados.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Resolução de problemas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Ajustes específicos nas queries identificadas melhoram significativamente a performance do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149428-946C-73F3-F77B-771CD6FD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EB2429-3A26-DF1D-6FCA-672982F2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7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EF132-EACB-5F49-BD20-C77DD051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Monitoramento e Ferramentas para Tuning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6AFAB0E-7260-6EE7-7EE8-D31E0F9F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7BDF14-E4BA-7E1F-C91B-7421F96F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2EBDEA-5ADA-5AB7-46DA-533AFACC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E1FE11-A9FF-1767-566A-2DBE50FC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00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029C7-22A7-0E49-8451-F4684EB3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Utilização de ferramentas de monitoramento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EFC6D1-647D-4F65-9DCD-FCBFEB5A89C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7" y="2276856"/>
            <a:ext cx="448056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Análise de Performance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As ferramentas fornecem análises detalhadas do desempenho do servidor para identificar gargalos e otimizar recursos.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Monitoramento de Recursos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Permitem acompanhar o uso de CPU, memória e armazenamento para gerenciar eficientemente o ambiente.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Comportamento do Servidor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Auxiliam na compreensão do comportamento do servidor para tomada de decisões informadas.</a:t>
            </a:r>
          </a:p>
        </p:txBody>
      </p:sp>
      <p:pic>
        <p:nvPicPr>
          <p:cNvPr id="7" name="Espaço Reservado para Conteúdo 6" descr="tiro de um computador com um gráfico na tela em um laboratório vazio">
            <a:extLst>
              <a:ext uri="{FF2B5EF4-FFF2-40B4-BE49-F238E27FC236}">
                <a16:creationId xmlns:a16="http://schemas.microsoft.com/office/drawing/2014/main" id="{F2FDDCA4-99E7-449E-B71A-7BA19549E4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194" r="18740" b="-1"/>
          <a:stretch>
            <a:fillRect/>
          </a:stretch>
        </p:blipFill>
        <p:spPr>
          <a:xfrm>
            <a:off x="5737594" y="10"/>
            <a:ext cx="6454406" cy="6399142"/>
          </a:xfrm>
          <a:prstGeom prst="rect">
            <a:avLst/>
          </a:pr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85FAE0-CAC5-A65D-EFD0-87707842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584EE-591D-4452-35A9-A40D2FE2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8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B848D-CAD5-5555-25C4-C8AA309D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CF0A4E-5CC3-11D8-BF98-A1CAED08F8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As principais ferramentas para o </a:t>
            </a:r>
            <a:r>
              <a:rPr lang="pt-BR" dirty="0" err="1"/>
              <a:t>tuning</a:t>
            </a:r>
            <a:r>
              <a:rPr lang="pt-BR" dirty="0"/>
              <a:t> do MySQL incluem o MySQL Workbench (para modelagem, administração e diagnóstico), o MySQL Shell (para análise de desempenho e monitoramento), scripts como </a:t>
            </a:r>
            <a:r>
              <a:rPr lang="pt-BR" dirty="0" err="1"/>
              <a:t>MySQLTuner</a:t>
            </a:r>
            <a:r>
              <a:rPr lang="pt-BR" dirty="0"/>
              <a:t> (que fornece recomendações gerais) e o recurso nativo </a:t>
            </a:r>
            <a:r>
              <a:rPr lang="pt-BR" dirty="0" err="1"/>
              <a:t>Slow</a:t>
            </a:r>
            <a:r>
              <a:rPr lang="pt-BR" dirty="0"/>
              <a:t> Query Log (para identificar consultas lentas). Outras opções incluem o monitoramento de desempenho com Releem e o uso do </a:t>
            </a:r>
            <a:r>
              <a:rPr lang="pt-BR" dirty="0">
                <a:hlinkClick r:id="rId3"/>
              </a:rPr>
              <a:t>DBT2</a:t>
            </a:r>
            <a:r>
              <a:rPr lang="pt-BR" dirty="0"/>
              <a:t> para benchmarks. 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F3337A69-A9A4-9A90-220D-25FE9A3C5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rcRect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52EBAC-61EC-95E1-3E59-97F6FD12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97BBB0-4E98-8767-873A-B52D4BCA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81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B316A-31A9-C6CB-7868-77EC7B5CD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 anchor="b">
            <a:normAutofit/>
          </a:bodyPr>
          <a:lstStyle/>
          <a:p>
            <a:r>
              <a:rPr lang="pt-BR"/>
              <a:t>Análise de logs e métricas de desempenho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B6CF52-4B71-D0B9-1808-1B846C7B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A03F39-DC30-F5D4-2028-9A10AB27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CD0EC6-8AC9-1229-669D-BD8DC9DE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7" name="Espaço Reservado para Conteúdo 7">
            <a:extLst>
              <a:ext uri="{FF2B5EF4-FFF2-40B4-BE49-F238E27FC236}">
                <a16:creationId xmlns:a16="http://schemas.microsoft.com/office/drawing/2014/main" id="{C7FE0DBF-FFA6-4A6E-B6BD-31A838194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33223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31172" y="1384847"/>
          <a:ext cx="11125032" cy="4905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550577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E055E-CD1A-AE5D-D70C-5985A77C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Benchmarking e testes de stress</a:t>
            </a:r>
          </a:p>
        </p:txBody>
      </p:sp>
      <p:pic>
        <p:nvPicPr>
          <p:cNvPr id="7" name="Espaço Reservado para Conteúdo 6" descr="Resumo da sala do servidor no data center">
            <a:extLst>
              <a:ext uri="{FF2B5EF4-FFF2-40B4-BE49-F238E27FC236}">
                <a16:creationId xmlns:a16="http://schemas.microsoft.com/office/drawing/2014/main" id="{E50CED1B-FAE0-4F75-B78F-C9FD3BD978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4946" r="4983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FDC3D1E-C81F-4A37-AD46-9DC052DE342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Avaliação da Capacidade Máxima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Testes de stress ajudam a identificar o limite máximo de desempenho do sistema sob condições extremas de carga.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Eficácia das Otimizações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Benchmarking permite medir melhorias e validar as otimizações aplicadas no banco de dados.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Preparação para Cenários Reais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Testes simulam condições reais de uso intenso para garantir estabilidade e confiabilidade do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89E4CB-2182-B2D6-0088-866B45D5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F5AC6D-D212-AB3E-42F7-B4DD9CBD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5902CF-6153-2EA6-7FEE-6E515375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55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EAD-5662-543D-6F44-77A83D9F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/>
          <a:p>
            <a:r>
              <a:rPr lang="pt-BR" sz="6200"/>
              <a:t>Agenda da 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2CB69-A801-FE1C-B6B1-5FBE06341C9E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272784" y="2423160"/>
            <a:ext cx="5202936" cy="38587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t>Conceitos Fundamentais de Tuning em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t>Configurações Essenciais do MySQL para Otimização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t>Otimização de Consultas e Índices</a:t>
            </a:r>
          </a:p>
          <a:p>
            <a:pPr>
              <a:buFont typeface="Arial" panose="020B0604020202020204" pitchFamily="34" charset="0"/>
              <a:buChar char="•"/>
            </a:pPr>
            <a:r>
              <a:t>Monitoramento e Ferramentas para 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t>Casos Comuns e Soluções Práticas em Tuning MySQL</a:t>
            </a:r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44BE8A-5CCD-30C3-48EF-625D7302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0EF206-8DA7-6467-AC1F-09AEF16E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0789CD-FA73-EA05-A1BA-65D2F428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56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F3F97-490F-5D00-FA79-402FD642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Casos Comuns e Soluções Práticas em Tuning MySQL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7C5DC86-0DC5-6132-A788-CDB344A00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243761-656B-26FC-6AA1-784E5BA7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DA4717-F345-5EF3-4DF9-36B9BCF2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52723B-8D26-EAB2-FDB1-48E4F202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26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367A4-67DF-E498-B2A4-8522A2372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Resolução de gargalos de desempenho</a:t>
            </a:r>
          </a:p>
        </p:txBody>
      </p:sp>
      <p:pic>
        <p:nvPicPr>
          <p:cNvPr id="7" name="Espaço Reservado para Conteúdo 6" descr="Código do ADN na grande tela do diodo emissor de luz">
            <a:extLst>
              <a:ext uri="{FF2B5EF4-FFF2-40B4-BE49-F238E27FC236}">
                <a16:creationId xmlns:a16="http://schemas.microsoft.com/office/drawing/2014/main" id="{0C9F1562-FE41-44CD-9629-D1A573FECA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19324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0C644A9-F94F-46E0-898A-84B6F91322C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Identificação de gargalos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Detectar consultas ineficientes é essencial para identificar a origem dos problemas de desempenho.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Correção de configurações inadequadas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Ajustar configurações do sistema melhora o desempenho e evita quedas no serviço.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75A712-DDA6-8C63-4097-DFAB7FA1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D14F25-2CF0-E922-5B01-B8B8B1E45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96AE5B-F02B-01BE-8556-98E55578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02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28A5F-B139-C410-493E-B8C3B18C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Tuning para grandes volumes de dados</a:t>
            </a:r>
          </a:p>
        </p:txBody>
      </p:sp>
      <p:pic>
        <p:nvPicPr>
          <p:cNvPr id="7" name="Espaço Reservado para Conteúdo 6" descr="Servidores de alto desempenho isolados">
            <a:extLst>
              <a:ext uri="{FF2B5EF4-FFF2-40B4-BE49-F238E27FC236}">
                <a16:creationId xmlns:a16="http://schemas.microsoft.com/office/drawing/2014/main" id="{9A5DB7FB-D3DC-483C-89FA-6D56364307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051" r="464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05C3B63-4D4B-4028-B5EE-7D7842DDB44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Ajuste de Índices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 otimização dos índices é fundamental para acelerar consultas e melhorar o desempenho do banco de dados.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Particionamento de Dados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Dividir grandes volumes em partições facilita o gerenciamento e aumenta a eficiência nas operações de dados.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Configuração de Buffers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Ajustar buffers garante que a manipulação de dados ocorra de forma rápida e eficiente em ambientes de alta demanda.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836EAC-7BBB-29E6-C999-72DFEF63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014FD-4C6E-62FC-5427-9D72F09C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AC3837-3414-AC42-761A-1DDA18F5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90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0E1F5-47EF-6C0B-27F2-416CF82E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Dicas para ambientes de alta disponibilidade</a:t>
            </a:r>
          </a:p>
        </p:txBody>
      </p:sp>
      <p:pic>
        <p:nvPicPr>
          <p:cNvPr id="7" name="Espaço Reservado para Conteúdo 6" descr="Segurança de rede de computadores firewall cyber data center">
            <a:extLst>
              <a:ext uri="{FF2B5EF4-FFF2-40B4-BE49-F238E27FC236}">
                <a16:creationId xmlns:a16="http://schemas.microsoft.com/office/drawing/2014/main" id="{1528A5CC-EEF6-46E4-97A1-C1EFAF90E9D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9352" r="-2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BE2FB9C-6CE8-4617-AC55-C3A1DB17F314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Replicação de Dados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 replicação assegura que os dados estejam disponíveis em múltiplos locais para prevenir perda e falhas.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Balanceamento de Carga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Distribuir o tráfego eficientemente entre servidores para manter desempenho estável e evitar sobrecarga.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Redundância de Sistemas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Implementar componentes redundantes para garantir continuidade em caso de falhas de hardware ou software.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711745-655B-36A4-5FA5-37982F0C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C03FCF-6AA2-862F-C18F-4806BA1B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A47429-161E-2F9B-D1FB-74DFB4B0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71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8A976-F5E2-B5F7-7C63-DBF5204D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pt-BR"/>
              <a:t>Conclusão</a:t>
            </a:r>
          </a:p>
        </p:txBody>
      </p:sp>
      <p:graphicFrame>
        <p:nvGraphicFramePr>
          <p:cNvPr id="10" name="Espaço Reservado para Conteúdo 2">
            <a:extLst>
              <a:ext uri="{FF2B5EF4-FFF2-40B4-BE49-F238E27FC236}">
                <a16:creationId xmlns:a16="http://schemas.microsoft.com/office/drawing/2014/main" id="{0E7DF52A-DAC0-1A36-0BDC-4ACEAFD23EE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1967280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37914F-D320-AFAE-8F31-1F208A450F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83B8EA-05CB-3C84-75A5-A07E6446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E4E318-B97C-3EDD-40B6-1F2781A0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594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D3C79-090A-F941-2450-3843C761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Conceitos Fundamentais de Tuning em MySQL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E96651A-3A47-CBBD-A3F8-5DAFDF4C0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F326E5-C348-EF52-730A-C4FECB77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323F5F-B3BB-03F5-DA04-6F3F664F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F6B2D1-FD57-A889-55CA-BF989F55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64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F91CF-FF7A-191B-52EB-BD09C6F9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O que é tuning e por que é importante</a:t>
            </a:r>
          </a:p>
        </p:txBody>
      </p:sp>
      <p:pic>
        <p:nvPicPr>
          <p:cNvPr id="7" name="Espaço Reservado para Conteúdo 6" descr="Banco de dados de armazenamento e engrenagens em fundo branco">
            <a:extLst>
              <a:ext uri="{FF2B5EF4-FFF2-40B4-BE49-F238E27FC236}">
                <a16:creationId xmlns:a16="http://schemas.microsoft.com/office/drawing/2014/main" id="{8BCBDADD-1B1D-45BE-B3B7-DB68E46CCC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2" b="617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2F0F9BC-970D-41BB-8C3D-F0B85B47806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Definição de Tuning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Tuning é o ajuste de configurações e consultas para melhorar a eficiência do banco de dados.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Importância do Tuning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Evita lentidão e garante respostas rápidas, essencial para aplicações críticas.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FFBE4-9AA3-C5F2-5C83-9E4EEEE9B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287F66-3B24-35FF-1D01-3FE1310CA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29142B-A978-9BAB-EF69-69F594CB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01F23-5E45-1A9E-7A75-731AA13C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Principais fatores que afetam o desempenho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D25114-1EC4-4C75-BB7A-67708796F76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1380744"/>
            <a:ext cx="685800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Hardware do Servidor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desempenho do MySQL depende fortemente da capacidade e da configuração do hardware do servidor.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Configurações do Servidor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otimização das configurações do servidor é essencial para melhorar a eficiência do banco de dados MySQL.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Estrutura das Consultas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Consultas bem estruturadas são cruciais para maximizar a velocidade e o desempenho do MySQL.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Índices e Volume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Índices eficazes e o volume de dados gerenciado impactam diretamente o desempenho do MySQL.</a:t>
            </a:r>
          </a:p>
        </p:txBody>
      </p:sp>
      <p:pic>
        <p:nvPicPr>
          <p:cNvPr id="7" name="Espaço Reservado para Conteúdo 6" descr="código binário de programa abstrato e banco de dados de cubo de matriz colorida">
            <a:extLst>
              <a:ext uri="{FF2B5EF4-FFF2-40B4-BE49-F238E27FC236}">
                <a16:creationId xmlns:a16="http://schemas.microsoft.com/office/drawing/2014/main" id="{A6EC47E2-968B-4543-863D-960970A880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4283" r="6203"/>
          <a:stretch>
            <a:fillRect/>
          </a:stretch>
        </p:blipFill>
        <p:spPr>
          <a:xfrm>
            <a:off x="8046768" y="10"/>
            <a:ext cx="4145232" cy="6399142"/>
          </a:xfrm>
          <a:prstGeom prst="rect">
            <a:avLst/>
          </a:pr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63311B-E378-0E00-DB82-917A08FB23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40E7E8-D331-DF7B-0155-98FADD38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effectLst/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EE9AC5-BAAC-4641-60F8-2C6E0D7A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4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E401E-DF9A-3FA7-ACC2-44768E62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Diferença entre tuning preventivo e corretivo</a:t>
            </a:r>
          </a:p>
        </p:txBody>
      </p:sp>
      <p:pic>
        <p:nvPicPr>
          <p:cNvPr id="7" name="Espaço Reservado para Conteúdo 6" descr="Símbolos de banco de dados com setas e pasta de arquivos">
            <a:extLst>
              <a:ext uri="{FF2B5EF4-FFF2-40B4-BE49-F238E27FC236}">
                <a16:creationId xmlns:a16="http://schemas.microsoft.com/office/drawing/2014/main" id="{3FBFCF65-0B5C-4EC1-8146-B939115371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209" r="2" b="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852826D-8F8E-4C39-B6E3-F7F7B26BD30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Tuning Preventivo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Tuning preventivo otimiza sistemas antecipadamente para evitar problemas futuros e manter desempenho consistente.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Tuning Corretivo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Tuning corretivo foca em identificar e resolver gargalos e problemas já existentes no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20B5BD-3FD1-3D64-3CA6-AD104EE0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2689A-C587-0E11-0F4D-099154BA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027ED8-692C-3B60-D506-789E5988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2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EBED5-F937-1FF8-257B-7C6EECD4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Configurações Essenciais do MySQL para Otimização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A7DEE6-BE1D-9AB3-A64F-B6B756E28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287DEE-F675-E651-EDB0-BFE93C15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B9306C-ACEB-3FAD-7605-17E46E61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928F03-4533-3E37-7B36-530F37D9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8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69072-8E18-9970-804C-E097C874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Ajuste dos parâmetros do arquivo my.cnf</a:t>
            </a:r>
          </a:p>
        </p:txBody>
      </p:sp>
      <p:pic>
        <p:nvPicPr>
          <p:cNvPr id="7" name="Espaço Reservado para Conteúdo 6" descr="Painel iluminado da sala do servidor">
            <a:extLst>
              <a:ext uri="{FF2B5EF4-FFF2-40B4-BE49-F238E27FC236}">
                <a16:creationId xmlns:a16="http://schemas.microsoft.com/office/drawing/2014/main" id="{F4997F3C-5810-468A-A838-DCA951B7ACB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603" r="13721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B6C07B-8083-4B04-8D2D-2C617BA4627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Influência das Configurações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Parâmetros em my.cnf impactam diretamente o desempenho e funcionamento do servidor MySQL.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Tamanhos de Buffers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Ajustar tamanhos de buffers é essencial para otimizar a memória usada e melhorar a resposta do banco de dados.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Limites de Conexões e Cache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Configurar limites de conexões e cache adequadamente ajuda a manter a estabilidade e eficiência do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564F93-0FE3-7A27-8480-7C72ECB8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1BFFA0-269B-6A25-A05C-F3F1E370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4E1767-3130-CBB5-792D-BAE87C85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13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8DA8C-A215-4503-17F6-2C23406F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Configuração de buffers e caches</a:t>
            </a:r>
          </a:p>
        </p:txBody>
      </p:sp>
      <p:pic>
        <p:nvPicPr>
          <p:cNvPr id="7" name="Espaço Reservado para Conteúdo 6" descr="Fundo do conceito da chave da segurança de Digitas com código de dados binário">
            <a:extLst>
              <a:ext uri="{FF2B5EF4-FFF2-40B4-BE49-F238E27FC236}">
                <a16:creationId xmlns:a16="http://schemas.microsoft.com/office/drawing/2014/main" id="{E44212D2-B36C-4B82-99AB-04E0B1097E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9352" r="-2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E90004C-3080-48D3-AAD0-100CE87A04C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Função dos Buffers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Buffers armazenam temporariamente dados para acelerar o acesso e evitar atrasos na leitura.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Importância dos Caches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Caches guardam dados frequentemente usados para acelerar operações e melhorar o desempenho geral.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Impacto no Desempenho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Ajustar buffers e caches reduz leituras físicas no disco, aumentando a velocidade das operações.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15142E-4E73-C38D-33ED-98FABDA40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D7DCA5-0D43-9F07-AB10-ED2C35C8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71A0D1-05B6-1DD2-E8A4-331E922B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2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688E9BA34C6C148AF6DC72DE0F2893F" ma:contentTypeVersion="13" ma:contentTypeDescription="Crie um novo documento." ma:contentTypeScope="" ma:versionID="eb05fdea6373f0caedcd8fb45904a18f">
  <xsd:schema xmlns:xsd="http://www.w3.org/2001/XMLSchema" xmlns:xs="http://www.w3.org/2001/XMLSchema" xmlns:p="http://schemas.microsoft.com/office/2006/metadata/properties" xmlns:ns2="178e488a-6f9a-442f-ae29-977423c03411" xmlns:ns3="43a6ea59-dd05-4406-8a86-c4b3dddac9f0" targetNamespace="http://schemas.microsoft.com/office/2006/metadata/properties" ma:root="true" ma:fieldsID="e46171b170080159a0e4861289905931" ns2:_="" ns3:_="">
    <xsd:import namespace="178e488a-6f9a-442f-ae29-977423c03411"/>
    <xsd:import namespace="43a6ea59-dd05-4406-8a86-c4b3dddac9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PietroO" minOccurs="0"/>
                <xsd:element ref="ns2:Pietrooliveira" minOccurs="0"/>
                <xsd:element ref="ns2:PietroOliveira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8e488a-6f9a-442f-ae29-977423c034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8bee0d7d-e0dd-4976-8ad4-cb0783d2a5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PietroO" ma:index="18" nillable="true" ma:displayName="Pietro O" ma:description="1-D&#10;2-D&#10;3-B&#10;4-B&#10;5-B&#10;6-V,V&#10;7-B&#10;8-B&#10;9-C&#10;10-A&#10;11-C&#10;12-B&#10;13-não lembro&#10;14-Esse comando adiciona uma chave estrangeira a tabela produtos, vinculando o campo id_categoria a tabela categorias&#10;15-saldo 7. gatilho &quot;trg_cfi_ai&quot;&#10;16- serve pra faciliar consultas, restringir acesso e dados&#10;17-manter integridade dos dados, Aplicar regras de negocio dentro do banco de dados" ma:format="Dropdown" ma:internalName="PietroO">
      <xsd:simpleType>
        <xsd:restriction base="dms:Note">
          <xsd:maxLength value="255"/>
        </xsd:restriction>
      </xsd:simpleType>
    </xsd:element>
    <xsd:element name="Pietrooliveira" ma:index="19" nillable="true" ma:displayName="Pietro oliveira" ma:description="1-D&#10;2-D&#10;3-B&#10;4-B&#10;5-B&#10;6-V,V&#10;7-B&#10;8-B&#10;9-C&#10;10-A&#10;11-C&#10;12-B&#10;13-não lembro&#10;14-Esse comando adiciona uma chave estrangeira a tabela produtos, vinculando o campo id_categoria a tabela categorias&#10;15-saldo 7. gatilho &quot;trg_cfi_ai&quot;&#10;16- serve pra faciliar consultas, restringir acesso e dados&#10;17-manter integridade dos dados, Aplicar regras de negocio dentro do banco de dados" ma:format="Dropdown" ma:internalName="Pietrooliveira">
      <xsd:simpleType>
        <xsd:restriction base="dms:Text">
          <xsd:maxLength value="255"/>
        </xsd:restriction>
      </xsd:simpleType>
    </xsd:element>
    <xsd:element name="PietroOliveira0" ma:index="20" ma:displayName="Pietro Oliveira" ma:description="1-D&#10;2-D&#10;3-B&#10;4-B&#10;5-B&#10;6-V,V&#10;7-B&#10;8-B&#10;9-C&#10;10-A&#10;11-C&#10;12-B&#10;13-não lembro&#10;14-Esse comando adiciona uma chave estrangeira a tabela produtos, vinculando o campo id_categoria a tabela categorias&#10;15-saldo 7. gatilho &quot;trg_cfi_ai&quot;&#10;16- serve pra faciliar consultas, restringir acesso e dados&#10;17-manter integridade dos dados, Aplicar regras de negocio dentro do banco de dados" ma:format="Dropdown" ma:internalName="PietroOliveira0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a6ea59-dd05-4406-8a86-c4b3dddac9f0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480fa06d-068f-4ba2-a608-44dc22705d1e}" ma:internalName="TaxCatchAll" ma:showField="CatchAllData" ma:web="43a6ea59-dd05-4406-8a86-c4b3dddac9f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ietroO xmlns="178e488a-6f9a-442f-ae29-977423c03411" xsi:nil="true"/>
    <Pietrooliveira xmlns="178e488a-6f9a-442f-ae29-977423c03411" xsi:nil="true"/>
    <PietroOliveira0 xmlns="178e488a-6f9a-442f-ae29-977423c03411"/>
    <lcf76f155ced4ddcb4097134ff3c332f xmlns="178e488a-6f9a-442f-ae29-977423c03411">
      <Terms xmlns="http://schemas.microsoft.com/office/infopath/2007/PartnerControls"/>
    </lcf76f155ced4ddcb4097134ff3c332f>
    <TaxCatchAll xmlns="43a6ea59-dd05-4406-8a86-c4b3dddac9f0" xsi:nil="true"/>
  </documentManagement>
</p:properties>
</file>

<file path=customXml/itemProps1.xml><?xml version="1.0" encoding="utf-8"?>
<ds:datastoreItem xmlns:ds="http://schemas.openxmlformats.org/officeDocument/2006/customXml" ds:itemID="{77E48283-8CA6-4B25-B0FC-5AE5288F1A54}"/>
</file>

<file path=customXml/itemProps2.xml><?xml version="1.0" encoding="utf-8"?>
<ds:datastoreItem xmlns:ds="http://schemas.openxmlformats.org/officeDocument/2006/customXml" ds:itemID="{7EAF98D2-687F-40A5-8BF6-8AE0E3259C1E}"/>
</file>

<file path=customXml/itemProps3.xml><?xml version="1.0" encoding="utf-8"?>
<ds:datastoreItem xmlns:ds="http://schemas.openxmlformats.org/officeDocument/2006/customXml" ds:itemID="{9C967257-ADEA-4C37-BF0E-338897CDDEE7}"/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2186</Words>
  <Application>Microsoft Office PowerPoint</Application>
  <PresentationFormat>Widescreen</PresentationFormat>
  <Paragraphs>235</Paragraphs>
  <Slides>24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Aptos</vt:lpstr>
      <vt:lpstr>Arial</vt:lpstr>
      <vt:lpstr>Neue Haas Grotesk Text Pro</vt:lpstr>
      <vt:lpstr>OasisVTI</vt:lpstr>
      <vt:lpstr>Tuning no MySQL: Otimizando Desempenho e Eficiência de Bancos de Dados</vt:lpstr>
      <vt:lpstr>Agenda da Apresentação</vt:lpstr>
      <vt:lpstr>Conceitos Fundamentais de Tuning em MySQL</vt:lpstr>
      <vt:lpstr>O que é tuning e por que é importante</vt:lpstr>
      <vt:lpstr>Principais fatores que afetam o desempenho</vt:lpstr>
      <vt:lpstr>Diferença entre tuning preventivo e corretivo</vt:lpstr>
      <vt:lpstr>Configurações Essenciais do MySQL para Otimização</vt:lpstr>
      <vt:lpstr>Ajuste dos parâmetros do arquivo my.cnf</vt:lpstr>
      <vt:lpstr>Configuração de buffers e caches</vt:lpstr>
      <vt:lpstr>Gerenciamento de conexões e threads</vt:lpstr>
      <vt:lpstr>Otimização de Consultas e Índices</vt:lpstr>
      <vt:lpstr>Boas práticas na escrita de queries</vt:lpstr>
      <vt:lpstr>Uso eficiente de índices</vt:lpstr>
      <vt:lpstr>Identificação e resolução de consultas lentas</vt:lpstr>
      <vt:lpstr>Monitoramento e Ferramentas para Tuning</vt:lpstr>
      <vt:lpstr>Utilização de ferramentas de monitoramento</vt:lpstr>
      <vt:lpstr>Ferramentas</vt:lpstr>
      <vt:lpstr>Análise de logs e métricas de desempenho</vt:lpstr>
      <vt:lpstr>Benchmarking e testes de stress</vt:lpstr>
      <vt:lpstr>Casos Comuns e Soluções Práticas em Tuning MySQL</vt:lpstr>
      <vt:lpstr>Resolução de gargalos de desempenho</vt:lpstr>
      <vt:lpstr>Tuning para grandes volumes de dados</vt:lpstr>
      <vt:lpstr>Dicas para ambientes de alta disponibilidade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celso luis caldeira</dc:creator>
  <cp:lastModifiedBy>CELSO LUIS CALDEIRA</cp:lastModifiedBy>
  <cp:revision>4</cp:revision>
  <dcterms:created xsi:type="dcterms:W3CDTF">2025-09-24T11:28:05Z</dcterms:created>
  <dcterms:modified xsi:type="dcterms:W3CDTF">2025-09-24T14:03:23Z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0x0101003688E9BA34C6C148AF6DC72DE0F2893F</vt:lpwstr>
  </property>
</Properties>
</file>